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66" d="100"/>
          <a:sy n="66" d="100"/>
        </p:scale>
        <p:origin x="816"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0CC5D53-CA51-4520-A2B4-362A6717B5AF}" type="datetimeFigureOut">
              <a:rPr lang="en-US" smtClean="0"/>
              <a:t>4/29/2014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B818CE-EE9A-4443-BF2F-6108D3590E8A}" type="slidenum">
              <a:rPr lang="en-US" smtClean="0"/>
              <a:t>‹#›</a:t>
            </a:fld>
            <a:endParaRPr lang="en-US"/>
          </a:p>
        </p:txBody>
      </p:sp>
    </p:spTree>
    <p:extLst>
      <p:ext uri="{BB962C8B-B14F-4D97-AF65-F5344CB8AC3E}">
        <p14:creationId xmlns:p14="http://schemas.microsoft.com/office/powerpoint/2010/main" val="8835161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CC5D53-CA51-4520-A2B4-362A6717B5AF}" type="datetimeFigureOut">
              <a:rPr lang="en-US" smtClean="0"/>
              <a:t>4/29/2014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B818CE-EE9A-4443-BF2F-6108D3590E8A}" type="slidenum">
              <a:rPr lang="en-US" smtClean="0"/>
              <a:t>‹#›</a:t>
            </a:fld>
            <a:endParaRPr lang="en-US"/>
          </a:p>
        </p:txBody>
      </p:sp>
    </p:spTree>
    <p:extLst>
      <p:ext uri="{BB962C8B-B14F-4D97-AF65-F5344CB8AC3E}">
        <p14:creationId xmlns:p14="http://schemas.microsoft.com/office/powerpoint/2010/main" val="1086012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CC5D53-CA51-4520-A2B4-362A6717B5AF}" type="datetimeFigureOut">
              <a:rPr lang="en-US" smtClean="0"/>
              <a:t>4/29/2014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B818CE-EE9A-4443-BF2F-6108D3590E8A}" type="slidenum">
              <a:rPr lang="en-US" smtClean="0"/>
              <a:t>‹#›</a:t>
            </a:fld>
            <a:endParaRPr lang="en-US"/>
          </a:p>
        </p:txBody>
      </p:sp>
    </p:spTree>
    <p:extLst>
      <p:ext uri="{BB962C8B-B14F-4D97-AF65-F5344CB8AC3E}">
        <p14:creationId xmlns:p14="http://schemas.microsoft.com/office/powerpoint/2010/main" val="30761556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CC5D53-CA51-4520-A2B4-362A6717B5AF}" type="datetimeFigureOut">
              <a:rPr lang="en-US" smtClean="0"/>
              <a:t>4/29/2014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B818CE-EE9A-4443-BF2F-6108D3590E8A}" type="slidenum">
              <a:rPr lang="en-US" smtClean="0"/>
              <a:t>‹#›</a:t>
            </a:fld>
            <a:endParaRPr lang="en-US"/>
          </a:p>
        </p:txBody>
      </p:sp>
    </p:spTree>
    <p:extLst>
      <p:ext uri="{BB962C8B-B14F-4D97-AF65-F5344CB8AC3E}">
        <p14:creationId xmlns:p14="http://schemas.microsoft.com/office/powerpoint/2010/main" val="124936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CC5D53-CA51-4520-A2B4-362A6717B5AF}" type="datetimeFigureOut">
              <a:rPr lang="en-US" smtClean="0"/>
              <a:t>4/29/2014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B818CE-EE9A-4443-BF2F-6108D3590E8A}" type="slidenum">
              <a:rPr lang="en-US" smtClean="0"/>
              <a:t>‹#›</a:t>
            </a:fld>
            <a:endParaRPr lang="en-US"/>
          </a:p>
        </p:txBody>
      </p:sp>
    </p:spTree>
    <p:extLst>
      <p:ext uri="{BB962C8B-B14F-4D97-AF65-F5344CB8AC3E}">
        <p14:creationId xmlns:p14="http://schemas.microsoft.com/office/powerpoint/2010/main" val="9905566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CC5D53-CA51-4520-A2B4-362A6717B5AF}" type="datetimeFigureOut">
              <a:rPr lang="en-US" smtClean="0"/>
              <a:t>4/29/2014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B818CE-EE9A-4443-BF2F-6108D3590E8A}" type="slidenum">
              <a:rPr lang="en-US" smtClean="0"/>
              <a:t>‹#›</a:t>
            </a:fld>
            <a:endParaRPr lang="en-US"/>
          </a:p>
        </p:txBody>
      </p:sp>
    </p:spTree>
    <p:extLst>
      <p:ext uri="{BB962C8B-B14F-4D97-AF65-F5344CB8AC3E}">
        <p14:creationId xmlns:p14="http://schemas.microsoft.com/office/powerpoint/2010/main" val="3447006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0CC5D53-CA51-4520-A2B4-362A6717B5AF}" type="datetimeFigureOut">
              <a:rPr lang="en-US" smtClean="0"/>
              <a:t>4/29/2014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7B818CE-EE9A-4443-BF2F-6108D3590E8A}" type="slidenum">
              <a:rPr lang="en-US" smtClean="0"/>
              <a:t>‹#›</a:t>
            </a:fld>
            <a:endParaRPr lang="en-US"/>
          </a:p>
        </p:txBody>
      </p:sp>
    </p:spTree>
    <p:extLst>
      <p:ext uri="{BB962C8B-B14F-4D97-AF65-F5344CB8AC3E}">
        <p14:creationId xmlns:p14="http://schemas.microsoft.com/office/powerpoint/2010/main" val="264056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CC5D53-CA51-4520-A2B4-362A6717B5AF}" type="datetimeFigureOut">
              <a:rPr lang="en-US" smtClean="0"/>
              <a:t>4/29/2014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7B818CE-EE9A-4443-BF2F-6108D3590E8A}" type="slidenum">
              <a:rPr lang="en-US" smtClean="0"/>
              <a:t>‹#›</a:t>
            </a:fld>
            <a:endParaRPr lang="en-US"/>
          </a:p>
        </p:txBody>
      </p:sp>
    </p:spTree>
    <p:extLst>
      <p:ext uri="{BB962C8B-B14F-4D97-AF65-F5344CB8AC3E}">
        <p14:creationId xmlns:p14="http://schemas.microsoft.com/office/powerpoint/2010/main" val="394857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CC5D53-CA51-4520-A2B4-362A6717B5AF}" type="datetimeFigureOut">
              <a:rPr lang="en-US" smtClean="0"/>
              <a:t>4/29/2014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7B818CE-EE9A-4443-BF2F-6108D3590E8A}" type="slidenum">
              <a:rPr lang="en-US" smtClean="0"/>
              <a:t>‹#›</a:t>
            </a:fld>
            <a:endParaRPr lang="en-US"/>
          </a:p>
        </p:txBody>
      </p:sp>
    </p:spTree>
    <p:extLst>
      <p:ext uri="{BB962C8B-B14F-4D97-AF65-F5344CB8AC3E}">
        <p14:creationId xmlns:p14="http://schemas.microsoft.com/office/powerpoint/2010/main" val="37965031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CC5D53-CA51-4520-A2B4-362A6717B5AF}" type="datetimeFigureOut">
              <a:rPr lang="en-US" smtClean="0"/>
              <a:t>4/29/2014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B818CE-EE9A-4443-BF2F-6108D3590E8A}" type="slidenum">
              <a:rPr lang="en-US" smtClean="0"/>
              <a:t>‹#›</a:t>
            </a:fld>
            <a:endParaRPr lang="en-US"/>
          </a:p>
        </p:txBody>
      </p:sp>
    </p:spTree>
    <p:extLst>
      <p:ext uri="{BB962C8B-B14F-4D97-AF65-F5344CB8AC3E}">
        <p14:creationId xmlns:p14="http://schemas.microsoft.com/office/powerpoint/2010/main" val="250146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CC5D53-CA51-4520-A2B4-362A6717B5AF}" type="datetimeFigureOut">
              <a:rPr lang="en-US" smtClean="0"/>
              <a:t>4/29/2014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B818CE-EE9A-4443-BF2F-6108D3590E8A}" type="slidenum">
              <a:rPr lang="en-US" smtClean="0"/>
              <a:t>‹#›</a:t>
            </a:fld>
            <a:endParaRPr lang="en-US"/>
          </a:p>
        </p:txBody>
      </p:sp>
    </p:spTree>
    <p:extLst>
      <p:ext uri="{BB962C8B-B14F-4D97-AF65-F5344CB8AC3E}">
        <p14:creationId xmlns:p14="http://schemas.microsoft.com/office/powerpoint/2010/main" val="2642939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CC5D53-CA51-4520-A2B4-362A6717B5AF}" type="datetimeFigureOut">
              <a:rPr lang="en-US" smtClean="0"/>
              <a:t>4/29/2014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B818CE-EE9A-4443-BF2F-6108D3590E8A}" type="slidenum">
              <a:rPr lang="en-US" smtClean="0"/>
              <a:t>‹#›</a:t>
            </a:fld>
            <a:endParaRPr lang="en-US"/>
          </a:p>
        </p:txBody>
      </p:sp>
    </p:spTree>
    <p:extLst>
      <p:ext uri="{BB962C8B-B14F-4D97-AF65-F5344CB8AC3E}">
        <p14:creationId xmlns:p14="http://schemas.microsoft.com/office/powerpoint/2010/main" val="6172764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jpeg"/><Relationship Id="rId9" Type="http://schemas.openxmlformats.org/officeDocument/2006/relationships/image" Target="../media/image8.png"/><Relationship Id="rId1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6539" t="66586" r="45448" b="22714"/>
          <a:stretch/>
        </p:blipFill>
        <p:spPr bwMode="auto">
          <a:xfrm>
            <a:off x="95535" y="245940"/>
            <a:ext cx="1296538" cy="927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2690" t="65563" r="26176" b="22318"/>
          <a:stretch/>
        </p:blipFill>
        <p:spPr bwMode="auto">
          <a:xfrm>
            <a:off x="10335065" y="-69202"/>
            <a:ext cx="1856935" cy="1083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14"/>
          <p:cNvPicPr>
            <a:picLocks noChangeAspect="1"/>
          </p:cNvPicPr>
          <p:nvPr/>
        </p:nvPicPr>
        <p:blipFill>
          <a:blip r:embed="rId3"/>
          <a:stretch>
            <a:fillRect/>
          </a:stretch>
        </p:blipFill>
        <p:spPr>
          <a:xfrm>
            <a:off x="743804" y="4004765"/>
            <a:ext cx="1644555" cy="1644555"/>
          </a:xfrm>
          <a:prstGeom prst="rect">
            <a:avLst/>
          </a:prstGeom>
        </p:spPr>
      </p:pic>
      <p:pic>
        <p:nvPicPr>
          <p:cNvPr id="1032" name="Picture 8" descr="http://www.sheffield.ac.uk/polopoly_fs/1.40737!/image/calculato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8347" y="3248167"/>
            <a:ext cx="1260997" cy="151319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a:blip r:embed="rId5"/>
          <a:stretch>
            <a:fillRect/>
          </a:stretch>
        </p:blipFill>
        <p:spPr>
          <a:xfrm flipV="1">
            <a:off x="95535" y="2023940"/>
            <a:ext cx="1943100" cy="1457325"/>
          </a:xfrm>
          <a:prstGeom prst="rect">
            <a:avLst/>
          </a:prstGeom>
        </p:spPr>
      </p:pic>
      <p:pic>
        <p:nvPicPr>
          <p:cNvPr id="17" name="Picture 16"/>
          <p:cNvPicPr>
            <a:picLocks noChangeAspect="1"/>
          </p:cNvPicPr>
          <p:nvPr/>
        </p:nvPicPr>
        <p:blipFill>
          <a:blip r:embed="rId6"/>
          <a:stretch>
            <a:fillRect/>
          </a:stretch>
        </p:blipFill>
        <p:spPr>
          <a:xfrm>
            <a:off x="7013575" y="271340"/>
            <a:ext cx="2609850" cy="1752600"/>
          </a:xfrm>
          <a:prstGeom prst="rect">
            <a:avLst/>
          </a:prstGeom>
        </p:spPr>
      </p:pic>
      <p:pic>
        <p:nvPicPr>
          <p:cNvPr id="19" name="Picture 18"/>
          <p:cNvPicPr>
            <a:picLocks noChangeAspect="1"/>
          </p:cNvPicPr>
          <p:nvPr/>
        </p:nvPicPr>
        <p:blipFill>
          <a:blip r:embed="rId7"/>
          <a:stretch>
            <a:fillRect/>
          </a:stretch>
        </p:blipFill>
        <p:spPr>
          <a:xfrm>
            <a:off x="3021724" y="1409700"/>
            <a:ext cx="3257550" cy="2171700"/>
          </a:xfrm>
          <a:prstGeom prst="rect">
            <a:avLst/>
          </a:prstGeom>
        </p:spPr>
      </p:pic>
      <p:pic>
        <p:nvPicPr>
          <p:cNvPr id="20" name="Picture 19"/>
          <p:cNvPicPr>
            <a:picLocks noChangeAspect="1"/>
          </p:cNvPicPr>
          <p:nvPr/>
        </p:nvPicPr>
        <p:blipFill>
          <a:blip r:embed="rId8"/>
          <a:stretch>
            <a:fillRect/>
          </a:stretch>
        </p:blipFill>
        <p:spPr>
          <a:xfrm>
            <a:off x="10335066" y="3759200"/>
            <a:ext cx="1286678" cy="1965183"/>
          </a:xfrm>
          <a:prstGeom prst="rect">
            <a:avLst/>
          </a:prstGeom>
        </p:spPr>
      </p:pic>
      <p:pic>
        <p:nvPicPr>
          <p:cNvPr id="21" name="Picture 20"/>
          <p:cNvPicPr>
            <a:picLocks noChangeAspect="1"/>
          </p:cNvPicPr>
          <p:nvPr/>
        </p:nvPicPr>
        <p:blipFill rotWithShape="1">
          <a:blip r:embed="rId9"/>
          <a:srcRect l="2418"/>
          <a:stretch/>
        </p:blipFill>
        <p:spPr>
          <a:xfrm>
            <a:off x="3771900" y="4584700"/>
            <a:ext cx="1685431" cy="2032000"/>
          </a:xfrm>
          <a:prstGeom prst="rect">
            <a:avLst/>
          </a:prstGeom>
        </p:spPr>
      </p:pic>
      <p:pic>
        <p:nvPicPr>
          <p:cNvPr id="22" name="Picture 21"/>
          <p:cNvPicPr>
            <a:picLocks noChangeAspect="1"/>
          </p:cNvPicPr>
          <p:nvPr/>
        </p:nvPicPr>
        <p:blipFill>
          <a:blip r:embed="rId10"/>
          <a:stretch>
            <a:fillRect/>
          </a:stretch>
        </p:blipFill>
        <p:spPr>
          <a:xfrm>
            <a:off x="8708320" y="2340398"/>
            <a:ext cx="907769" cy="907769"/>
          </a:xfrm>
          <a:prstGeom prst="rect">
            <a:avLst/>
          </a:prstGeom>
        </p:spPr>
      </p:pic>
      <p:pic>
        <p:nvPicPr>
          <p:cNvPr id="23" name="Picture 22"/>
          <p:cNvPicPr>
            <a:picLocks noChangeAspect="1"/>
          </p:cNvPicPr>
          <p:nvPr/>
        </p:nvPicPr>
        <p:blipFill>
          <a:blip r:embed="rId11"/>
          <a:stretch>
            <a:fillRect/>
          </a:stretch>
        </p:blipFill>
        <p:spPr>
          <a:xfrm>
            <a:off x="2126374" y="-110335"/>
            <a:ext cx="1494678" cy="1723528"/>
          </a:xfrm>
          <a:prstGeom prst="rect">
            <a:avLst/>
          </a:prstGeom>
        </p:spPr>
      </p:pic>
      <p:pic>
        <p:nvPicPr>
          <p:cNvPr id="25" name="Picture 24"/>
          <p:cNvPicPr>
            <a:picLocks noChangeAspect="1"/>
          </p:cNvPicPr>
          <p:nvPr/>
        </p:nvPicPr>
        <p:blipFill>
          <a:blip r:embed="rId12"/>
          <a:stretch>
            <a:fillRect/>
          </a:stretch>
        </p:blipFill>
        <p:spPr>
          <a:xfrm>
            <a:off x="2126374" y="5364305"/>
            <a:ext cx="1252395" cy="1252395"/>
          </a:xfrm>
          <a:prstGeom prst="rect">
            <a:avLst/>
          </a:prstGeom>
        </p:spPr>
      </p:pic>
      <p:pic>
        <p:nvPicPr>
          <p:cNvPr id="26" name="Picture 25"/>
          <p:cNvPicPr>
            <a:picLocks noChangeAspect="1"/>
          </p:cNvPicPr>
          <p:nvPr/>
        </p:nvPicPr>
        <p:blipFill>
          <a:blip r:embed="rId13"/>
          <a:stretch>
            <a:fillRect/>
          </a:stretch>
        </p:blipFill>
        <p:spPr>
          <a:xfrm>
            <a:off x="8211208" y="5206277"/>
            <a:ext cx="1568450" cy="1568450"/>
          </a:xfrm>
          <a:prstGeom prst="rect">
            <a:avLst/>
          </a:prstGeom>
        </p:spPr>
      </p:pic>
      <p:pic>
        <p:nvPicPr>
          <p:cNvPr id="27" name="Picture 26"/>
          <p:cNvPicPr>
            <a:picLocks noChangeAspect="1"/>
          </p:cNvPicPr>
          <p:nvPr/>
        </p:nvPicPr>
        <p:blipFill>
          <a:blip r:embed="rId14"/>
          <a:stretch>
            <a:fillRect/>
          </a:stretch>
        </p:blipFill>
        <p:spPr>
          <a:xfrm>
            <a:off x="3890199" y="32043"/>
            <a:ext cx="2886075" cy="1581150"/>
          </a:xfrm>
          <a:prstGeom prst="rect">
            <a:avLst/>
          </a:prstGeom>
        </p:spPr>
      </p:pic>
      <p:pic>
        <p:nvPicPr>
          <p:cNvPr id="28" name="Picture 27"/>
          <p:cNvPicPr>
            <a:picLocks noChangeAspect="1"/>
          </p:cNvPicPr>
          <p:nvPr/>
        </p:nvPicPr>
        <p:blipFill>
          <a:blip r:embed="rId15"/>
          <a:stretch>
            <a:fillRect/>
          </a:stretch>
        </p:blipFill>
        <p:spPr>
          <a:xfrm>
            <a:off x="10553830" y="1994820"/>
            <a:ext cx="1491305" cy="1001460"/>
          </a:xfrm>
          <a:prstGeom prst="rect">
            <a:avLst/>
          </a:prstGeom>
        </p:spPr>
      </p:pic>
      <p:sp>
        <p:nvSpPr>
          <p:cNvPr id="29" name="TextBox 28"/>
          <p:cNvSpPr txBox="1"/>
          <p:nvPr/>
        </p:nvSpPr>
        <p:spPr>
          <a:xfrm>
            <a:off x="292100" y="1613193"/>
            <a:ext cx="2096259" cy="923330"/>
          </a:xfrm>
          <a:prstGeom prst="rect">
            <a:avLst/>
          </a:prstGeom>
          <a:noFill/>
        </p:spPr>
        <p:txBody>
          <a:bodyPr wrap="square" rtlCol="0">
            <a:spAutoFit/>
          </a:bodyPr>
          <a:lstStyle/>
          <a:p>
            <a:r>
              <a:rPr lang="en-US" sz="5400" dirty="0" smtClean="0"/>
              <a:t>250</a:t>
            </a:r>
            <a:endParaRPr lang="en-US" sz="5400" dirty="0"/>
          </a:p>
        </p:txBody>
      </p:sp>
      <p:sp>
        <p:nvSpPr>
          <p:cNvPr id="32" name="TextBox 31"/>
          <p:cNvSpPr txBox="1"/>
          <p:nvPr/>
        </p:nvSpPr>
        <p:spPr>
          <a:xfrm>
            <a:off x="2330639" y="3360862"/>
            <a:ext cx="2096259" cy="923330"/>
          </a:xfrm>
          <a:prstGeom prst="rect">
            <a:avLst/>
          </a:prstGeom>
          <a:noFill/>
        </p:spPr>
        <p:txBody>
          <a:bodyPr wrap="square" rtlCol="0">
            <a:spAutoFit/>
          </a:bodyPr>
          <a:lstStyle/>
          <a:p>
            <a:r>
              <a:rPr lang="en-US" sz="5400" dirty="0" smtClean="0"/>
              <a:t>86</a:t>
            </a:r>
            <a:endParaRPr lang="en-US" sz="5400" dirty="0"/>
          </a:p>
        </p:txBody>
      </p:sp>
      <p:sp>
        <p:nvSpPr>
          <p:cNvPr id="33" name="TextBox 32"/>
          <p:cNvSpPr txBox="1"/>
          <p:nvPr/>
        </p:nvSpPr>
        <p:spPr>
          <a:xfrm>
            <a:off x="5792742" y="5062260"/>
            <a:ext cx="2096259" cy="923330"/>
          </a:xfrm>
          <a:prstGeom prst="rect">
            <a:avLst/>
          </a:prstGeom>
          <a:noFill/>
        </p:spPr>
        <p:txBody>
          <a:bodyPr wrap="square" rtlCol="0">
            <a:spAutoFit/>
          </a:bodyPr>
          <a:lstStyle/>
          <a:p>
            <a:r>
              <a:rPr lang="en-US" sz="5400" dirty="0" smtClean="0"/>
              <a:t>96</a:t>
            </a:r>
            <a:endParaRPr lang="en-US" sz="5400" dirty="0"/>
          </a:p>
        </p:txBody>
      </p:sp>
      <p:sp>
        <p:nvSpPr>
          <p:cNvPr id="34" name="TextBox 33"/>
          <p:cNvSpPr txBox="1"/>
          <p:nvPr/>
        </p:nvSpPr>
        <p:spPr>
          <a:xfrm>
            <a:off x="7992368" y="-79377"/>
            <a:ext cx="2096259" cy="923330"/>
          </a:xfrm>
          <a:prstGeom prst="rect">
            <a:avLst/>
          </a:prstGeom>
          <a:noFill/>
        </p:spPr>
        <p:txBody>
          <a:bodyPr wrap="square" rtlCol="0">
            <a:spAutoFit/>
          </a:bodyPr>
          <a:lstStyle/>
          <a:p>
            <a:r>
              <a:rPr lang="en-US" sz="5400" dirty="0" smtClean="0"/>
              <a:t>260</a:t>
            </a:r>
            <a:endParaRPr lang="en-US" sz="5400" dirty="0"/>
          </a:p>
        </p:txBody>
      </p:sp>
      <p:sp>
        <p:nvSpPr>
          <p:cNvPr id="35" name="TextBox 34"/>
          <p:cNvSpPr txBox="1"/>
          <p:nvPr/>
        </p:nvSpPr>
        <p:spPr>
          <a:xfrm>
            <a:off x="6728347" y="1640120"/>
            <a:ext cx="2096259" cy="923330"/>
          </a:xfrm>
          <a:prstGeom prst="rect">
            <a:avLst/>
          </a:prstGeom>
          <a:noFill/>
        </p:spPr>
        <p:txBody>
          <a:bodyPr wrap="square" rtlCol="0">
            <a:spAutoFit/>
          </a:bodyPr>
          <a:lstStyle/>
          <a:p>
            <a:r>
              <a:rPr lang="en-US" sz="5400" dirty="0" smtClean="0"/>
              <a:t>273</a:t>
            </a:r>
            <a:endParaRPr lang="en-US" sz="5400" dirty="0"/>
          </a:p>
        </p:txBody>
      </p:sp>
      <p:sp>
        <p:nvSpPr>
          <p:cNvPr id="36" name="TextBox 35"/>
          <p:cNvSpPr txBox="1"/>
          <p:nvPr/>
        </p:nvSpPr>
        <p:spPr>
          <a:xfrm>
            <a:off x="5464326" y="3359617"/>
            <a:ext cx="2096259" cy="923330"/>
          </a:xfrm>
          <a:prstGeom prst="rect">
            <a:avLst/>
          </a:prstGeom>
          <a:noFill/>
        </p:spPr>
        <p:txBody>
          <a:bodyPr wrap="square" rtlCol="0">
            <a:spAutoFit/>
          </a:bodyPr>
          <a:lstStyle/>
          <a:p>
            <a:r>
              <a:rPr lang="en-US" sz="5400" dirty="0" smtClean="0"/>
              <a:t>263</a:t>
            </a:r>
            <a:endParaRPr lang="en-US" sz="5400" dirty="0"/>
          </a:p>
        </p:txBody>
      </p:sp>
      <p:sp>
        <p:nvSpPr>
          <p:cNvPr id="37" name="TextBox 36"/>
          <p:cNvSpPr txBox="1"/>
          <p:nvPr/>
        </p:nvSpPr>
        <p:spPr>
          <a:xfrm>
            <a:off x="8114075" y="3841642"/>
            <a:ext cx="2096259" cy="923330"/>
          </a:xfrm>
          <a:prstGeom prst="rect">
            <a:avLst/>
          </a:prstGeom>
          <a:noFill/>
        </p:spPr>
        <p:txBody>
          <a:bodyPr wrap="square" rtlCol="0">
            <a:spAutoFit/>
          </a:bodyPr>
          <a:lstStyle/>
          <a:p>
            <a:r>
              <a:rPr lang="en-US" sz="5400" dirty="0" smtClean="0"/>
              <a:t>76</a:t>
            </a:r>
            <a:endParaRPr lang="en-US" sz="5400" dirty="0"/>
          </a:p>
        </p:txBody>
      </p:sp>
      <p:sp>
        <p:nvSpPr>
          <p:cNvPr id="38" name="TextBox 37"/>
          <p:cNvSpPr txBox="1"/>
          <p:nvPr/>
        </p:nvSpPr>
        <p:spPr>
          <a:xfrm>
            <a:off x="10251352" y="5824004"/>
            <a:ext cx="2096259" cy="923330"/>
          </a:xfrm>
          <a:prstGeom prst="rect">
            <a:avLst/>
          </a:prstGeom>
          <a:noFill/>
        </p:spPr>
        <p:txBody>
          <a:bodyPr wrap="square" rtlCol="0">
            <a:spAutoFit/>
          </a:bodyPr>
          <a:lstStyle/>
          <a:p>
            <a:r>
              <a:rPr lang="en-US" sz="5400" dirty="0" smtClean="0"/>
              <a:t>74</a:t>
            </a:r>
            <a:endParaRPr lang="en-US" sz="5400" dirty="0"/>
          </a:p>
        </p:txBody>
      </p:sp>
      <p:sp>
        <p:nvSpPr>
          <p:cNvPr id="39" name="TextBox 38"/>
          <p:cNvSpPr txBox="1"/>
          <p:nvPr/>
        </p:nvSpPr>
        <p:spPr>
          <a:xfrm>
            <a:off x="160541" y="5806103"/>
            <a:ext cx="2096259" cy="923330"/>
          </a:xfrm>
          <a:prstGeom prst="rect">
            <a:avLst/>
          </a:prstGeom>
          <a:noFill/>
        </p:spPr>
        <p:txBody>
          <a:bodyPr wrap="square" rtlCol="0">
            <a:spAutoFit/>
          </a:bodyPr>
          <a:lstStyle/>
          <a:p>
            <a:r>
              <a:rPr lang="en-US" sz="5400" dirty="0" smtClean="0"/>
              <a:t>865</a:t>
            </a:r>
            <a:endParaRPr lang="en-US" sz="5400" dirty="0"/>
          </a:p>
        </p:txBody>
      </p:sp>
      <p:sp>
        <p:nvSpPr>
          <p:cNvPr id="40" name="TextBox 39"/>
          <p:cNvSpPr txBox="1"/>
          <p:nvPr/>
        </p:nvSpPr>
        <p:spPr>
          <a:xfrm>
            <a:off x="6927232" y="5963960"/>
            <a:ext cx="2096259" cy="923330"/>
          </a:xfrm>
          <a:prstGeom prst="rect">
            <a:avLst/>
          </a:prstGeom>
          <a:noFill/>
        </p:spPr>
        <p:txBody>
          <a:bodyPr wrap="square" rtlCol="0">
            <a:spAutoFit/>
          </a:bodyPr>
          <a:lstStyle/>
          <a:p>
            <a:r>
              <a:rPr lang="en-US" sz="5400" dirty="0" smtClean="0"/>
              <a:t>895</a:t>
            </a:r>
            <a:endParaRPr lang="en-US" sz="5400" dirty="0"/>
          </a:p>
        </p:txBody>
      </p:sp>
      <p:sp>
        <p:nvSpPr>
          <p:cNvPr id="41" name="TextBox 40"/>
          <p:cNvSpPr txBox="1"/>
          <p:nvPr/>
        </p:nvSpPr>
        <p:spPr>
          <a:xfrm>
            <a:off x="106538" y="3400567"/>
            <a:ext cx="2096259" cy="923330"/>
          </a:xfrm>
          <a:prstGeom prst="rect">
            <a:avLst/>
          </a:prstGeom>
          <a:noFill/>
        </p:spPr>
        <p:txBody>
          <a:bodyPr wrap="square" rtlCol="0">
            <a:spAutoFit/>
          </a:bodyPr>
          <a:lstStyle/>
          <a:p>
            <a:r>
              <a:rPr lang="en-US" sz="5400" dirty="0" smtClean="0"/>
              <a:t>885</a:t>
            </a:r>
            <a:endParaRPr lang="en-US" sz="5400" dirty="0"/>
          </a:p>
        </p:txBody>
      </p:sp>
      <p:sp>
        <p:nvSpPr>
          <p:cNvPr id="42" name="TextBox 41"/>
          <p:cNvSpPr txBox="1"/>
          <p:nvPr/>
        </p:nvSpPr>
        <p:spPr>
          <a:xfrm>
            <a:off x="9180274" y="1402015"/>
            <a:ext cx="2096259" cy="923330"/>
          </a:xfrm>
          <a:prstGeom prst="rect">
            <a:avLst/>
          </a:prstGeom>
          <a:noFill/>
        </p:spPr>
        <p:txBody>
          <a:bodyPr wrap="square" rtlCol="0">
            <a:spAutoFit/>
          </a:bodyPr>
          <a:lstStyle/>
          <a:p>
            <a:r>
              <a:rPr lang="en-US" sz="5400" dirty="0" smtClean="0"/>
              <a:t>850</a:t>
            </a:r>
            <a:endParaRPr lang="en-US" sz="5400" dirty="0"/>
          </a:p>
        </p:txBody>
      </p:sp>
    </p:spTree>
    <p:extLst>
      <p:ext uri="{BB962C8B-B14F-4D97-AF65-F5344CB8AC3E}">
        <p14:creationId xmlns:p14="http://schemas.microsoft.com/office/powerpoint/2010/main" val="2248662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8686"/>
            <a:ext cx="12192000" cy="6894195"/>
          </a:xfrm>
          <a:prstGeom prst="rect">
            <a:avLst/>
          </a:prstGeom>
          <a:noFill/>
        </p:spPr>
        <p:txBody>
          <a:bodyPr wrap="square" rtlCol="0">
            <a:spAutoFit/>
          </a:bodyPr>
          <a:lstStyle/>
          <a:p>
            <a:r>
              <a:rPr lang="en-US" sz="3200" dirty="0" smtClean="0">
                <a:latin typeface="Aparajita" panose="020B0604020202020204" pitchFamily="34" charset="0"/>
                <a:cs typeface="Aparajita" panose="020B0604020202020204" pitchFamily="34" charset="0"/>
              </a:rPr>
              <a:t>Using the verb chart on page 116, use an –re verb to make complete sentences with the phrases below.  You will use each verb from the list (and the one in the chart) once.</a:t>
            </a:r>
          </a:p>
          <a:p>
            <a:pPr marL="342900" indent="-342900">
              <a:lnSpc>
                <a:spcPct val="150000"/>
              </a:lnSpc>
              <a:buAutoNum type="arabicPeriod"/>
            </a:pPr>
            <a:r>
              <a:rPr lang="en-US" sz="3600" dirty="0" smtClean="0">
                <a:latin typeface="Aparajita" panose="020B0604020202020204" pitchFamily="34" charset="0"/>
                <a:cs typeface="Aparajita" panose="020B0604020202020204" pitchFamily="34" charset="0"/>
              </a:rPr>
              <a:t>Le prof  /  les devoirs</a:t>
            </a:r>
          </a:p>
          <a:p>
            <a:pPr marL="342900" indent="-342900">
              <a:lnSpc>
                <a:spcPct val="150000"/>
              </a:lnSpc>
              <a:buAutoNum type="arabicPeriod"/>
            </a:pPr>
            <a:r>
              <a:rPr lang="en-US" sz="3600" dirty="0" smtClean="0">
                <a:latin typeface="Aparajita" panose="020B0604020202020204" pitchFamily="34" charset="0"/>
                <a:cs typeface="Aparajita" panose="020B0604020202020204" pitchFamily="34" charset="0"/>
              </a:rPr>
              <a:t>Je  /  à un e-mail</a:t>
            </a:r>
          </a:p>
          <a:p>
            <a:pPr marL="342900" indent="-342900">
              <a:lnSpc>
                <a:spcPct val="150000"/>
              </a:lnSpc>
              <a:buAutoNum type="arabicPeriod"/>
            </a:pPr>
            <a:r>
              <a:rPr lang="en-US" sz="3600" dirty="0" smtClean="0">
                <a:latin typeface="Aparajita" panose="020B0604020202020204" pitchFamily="34" charset="0"/>
                <a:cs typeface="Aparajita" panose="020B0604020202020204" pitchFamily="34" charset="0"/>
              </a:rPr>
              <a:t>Nous / la </a:t>
            </a:r>
            <a:r>
              <a:rPr lang="en-US" sz="3600" dirty="0" err="1" smtClean="0">
                <a:latin typeface="Aparajita" panose="020B0604020202020204" pitchFamily="34" charset="0"/>
                <a:cs typeface="Aparajita" panose="020B0604020202020204" pitchFamily="34" charset="0"/>
              </a:rPr>
              <a:t>musique</a:t>
            </a:r>
            <a:endParaRPr lang="en-US" sz="3600" dirty="0" smtClean="0">
              <a:latin typeface="Aparajita" panose="020B0604020202020204" pitchFamily="34" charset="0"/>
              <a:cs typeface="Aparajita" panose="020B0604020202020204" pitchFamily="34" charset="0"/>
            </a:endParaRPr>
          </a:p>
          <a:p>
            <a:pPr marL="342900" indent="-342900">
              <a:lnSpc>
                <a:spcPct val="150000"/>
              </a:lnSpc>
              <a:buAutoNum type="arabicPeriod"/>
            </a:pPr>
            <a:r>
              <a:rPr lang="en-US" sz="3600" dirty="0" smtClean="0">
                <a:latin typeface="Aparajita" panose="020B0604020202020204" pitchFamily="34" charset="0"/>
                <a:cs typeface="Aparajita" panose="020B0604020202020204" pitchFamily="34" charset="0"/>
              </a:rPr>
              <a:t>Les </a:t>
            </a:r>
            <a:r>
              <a:rPr lang="en-US" sz="3600" dirty="0" err="1" smtClean="0">
                <a:latin typeface="Aparajita" panose="020B0604020202020204" pitchFamily="34" charset="0"/>
                <a:cs typeface="Aparajita" panose="020B0604020202020204" pitchFamily="34" charset="0"/>
              </a:rPr>
              <a:t>magasins</a:t>
            </a:r>
            <a:r>
              <a:rPr lang="en-US" sz="3600" dirty="0" smtClean="0">
                <a:latin typeface="Aparajita" panose="020B0604020202020204" pitchFamily="34" charset="0"/>
                <a:cs typeface="Aparajita" panose="020B0604020202020204" pitchFamily="34" charset="0"/>
              </a:rPr>
              <a:t> / beaucoup de CDs.</a:t>
            </a:r>
          </a:p>
          <a:p>
            <a:pPr marL="342900" indent="-342900">
              <a:lnSpc>
                <a:spcPct val="150000"/>
              </a:lnSpc>
              <a:buAutoNum type="arabicPeriod"/>
            </a:pPr>
            <a:r>
              <a:rPr lang="en-US" sz="3600" dirty="0" err="1" smtClean="0">
                <a:latin typeface="Aparajita" panose="020B0604020202020204" pitchFamily="34" charset="0"/>
                <a:cs typeface="Aparajita" panose="020B0604020202020204" pitchFamily="34" charset="0"/>
              </a:rPr>
              <a:t>Vous</a:t>
            </a:r>
            <a:r>
              <a:rPr lang="en-US" sz="3600" dirty="0" smtClean="0">
                <a:latin typeface="Aparajita" panose="020B0604020202020204" pitchFamily="34" charset="0"/>
                <a:cs typeface="Aparajita" panose="020B0604020202020204" pitchFamily="34" charset="0"/>
              </a:rPr>
              <a:t> / le match de football.</a:t>
            </a:r>
          </a:p>
          <a:p>
            <a:pPr marL="342900" indent="-342900">
              <a:lnSpc>
                <a:spcPct val="150000"/>
              </a:lnSpc>
              <a:buAutoNum type="arabicPeriod"/>
            </a:pPr>
            <a:r>
              <a:rPr lang="en-US" sz="3600" dirty="0" smtClean="0">
                <a:latin typeface="Aparajita" panose="020B0604020202020204" pitchFamily="34" charset="0"/>
                <a:cs typeface="Aparajita" panose="020B0604020202020204" pitchFamily="34" charset="0"/>
              </a:rPr>
              <a:t>Marie  /  à  </a:t>
            </a:r>
            <a:r>
              <a:rPr lang="en-US" sz="3600" dirty="0" err="1" smtClean="0">
                <a:latin typeface="Aparajita" panose="020B0604020202020204" pitchFamily="34" charset="0"/>
                <a:cs typeface="Aparajita" panose="020B0604020202020204" pitchFamily="34" charset="0"/>
              </a:rPr>
              <a:t>sa</a:t>
            </a:r>
            <a:r>
              <a:rPr lang="en-US" sz="3600" dirty="0" smtClean="0">
                <a:latin typeface="Aparajita" panose="020B0604020202020204" pitchFamily="34" charset="0"/>
                <a:cs typeface="Aparajita" panose="020B0604020202020204" pitchFamily="34" charset="0"/>
              </a:rPr>
              <a:t> grand-mere.</a:t>
            </a:r>
          </a:p>
          <a:p>
            <a:pPr marL="342900" indent="-342900">
              <a:lnSpc>
                <a:spcPct val="150000"/>
              </a:lnSpc>
              <a:buAutoNum type="arabicPeriod"/>
            </a:pPr>
            <a:r>
              <a:rPr lang="en-US" sz="3600" dirty="0" err="1" smtClean="0">
                <a:latin typeface="Aparajita" panose="020B0604020202020204" pitchFamily="34" charset="0"/>
                <a:cs typeface="Aparajita" panose="020B0604020202020204" pitchFamily="34" charset="0"/>
              </a:rPr>
              <a:t>Tu</a:t>
            </a:r>
            <a:r>
              <a:rPr lang="en-US" sz="3600" dirty="0" smtClean="0">
                <a:latin typeface="Aparajita" panose="020B0604020202020204" pitchFamily="34" charset="0"/>
                <a:cs typeface="Aparajita" panose="020B0604020202020204" pitchFamily="34" charset="0"/>
              </a:rPr>
              <a:t> / </a:t>
            </a:r>
            <a:r>
              <a:rPr lang="en-US" sz="3600" dirty="0" err="1" smtClean="0">
                <a:latin typeface="Aparajita" panose="020B0604020202020204" pitchFamily="34" charset="0"/>
                <a:cs typeface="Aparajita" panose="020B0604020202020204" pitchFamily="34" charset="0"/>
              </a:rPr>
              <a:t>tes</a:t>
            </a:r>
            <a:r>
              <a:rPr lang="en-US" sz="3600" dirty="0" smtClean="0">
                <a:latin typeface="Aparajita" panose="020B0604020202020204" pitchFamily="34" charset="0"/>
                <a:cs typeface="Aparajita" panose="020B0604020202020204" pitchFamily="34" charset="0"/>
              </a:rPr>
              <a:t> </a:t>
            </a:r>
            <a:r>
              <a:rPr lang="en-US" sz="3600" dirty="0" err="1" smtClean="0">
                <a:latin typeface="Aparajita" panose="020B0604020202020204" pitchFamily="34" charset="0"/>
                <a:cs typeface="Aparajita" panose="020B0604020202020204" pitchFamily="34" charset="0"/>
              </a:rPr>
              <a:t>amis</a:t>
            </a:r>
            <a:r>
              <a:rPr lang="en-US" sz="3600" dirty="0">
                <a:latin typeface="Aparajita" panose="020B0604020202020204" pitchFamily="34" charset="0"/>
                <a:cs typeface="Aparajita" panose="020B0604020202020204" pitchFamily="34" charset="0"/>
              </a:rPr>
              <a:t> </a:t>
            </a:r>
            <a:r>
              <a:rPr lang="en-US" sz="3600" dirty="0" smtClean="0">
                <a:latin typeface="Aparajita" panose="020B0604020202020204" pitchFamily="34" charset="0"/>
                <a:cs typeface="Aparajita" panose="020B0604020202020204" pitchFamily="34" charset="0"/>
              </a:rPr>
              <a:t>après </a:t>
            </a:r>
            <a:r>
              <a:rPr lang="en-US" sz="3600" dirty="0" err="1" smtClean="0">
                <a:latin typeface="Aparajita" panose="020B0604020202020204" pitchFamily="34" charset="0"/>
                <a:cs typeface="Aparajita" panose="020B0604020202020204" pitchFamily="34" charset="0"/>
              </a:rPr>
              <a:t>l’école</a:t>
            </a:r>
            <a:r>
              <a:rPr lang="en-US" sz="3600" dirty="0" smtClean="0">
                <a:latin typeface="Aparajita" panose="020B0604020202020204" pitchFamily="34" charset="0"/>
                <a:cs typeface="Aparajita" panose="020B0604020202020204" pitchFamily="34" charset="0"/>
              </a:rPr>
              <a:t>.</a:t>
            </a:r>
            <a:endParaRPr lang="en-US" sz="3600" dirty="0">
              <a:latin typeface="Aparajita" panose="020B0604020202020204" pitchFamily="34" charset="0"/>
              <a:cs typeface="Aparajita" panose="020B0604020202020204" pitchFamily="34" charset="0"/>
            </a:endParaRPr>
          </a:p>
        </p:txBody>
      </p:sp>
    </p:spTree>
    <p:extLst>
      <p:ext uri="{BB962C8B-B14F-4D97-AF65-F5344CB8AC3E}">
        <p14:creationId xmlns:p14="http://schemas.microsoft.com/office/powerpoint/2010/main" val="40548300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93</Words>
  <Application>Microsoft Office PowerPoint</Application>
  <PresentationFormat>Widescreen</PresentationFormat>
  <Paragraphs>20</Paragraphs>
  <Slides>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Aparajita</vt:lpstr>
      <vt:lpstr>Arial</vt:lpstr>
      <vt:lpstr>Calibri</vt:lpstr>
      <vt:lpstr>Calibri Light</vt:lpstr>
      <vt:lpstr>Office Theme</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Danielle Berndt</dc:creator>
  <cp:lastModifiedBy>Danielle Berndt</cp:lastModifiedBy>
  <cp:revision>3</cp:revision>
  <dcterms:created xsi:type="dcterms:W3CDTF">2014-04-29T11:42:49Z</dcterms:created>
  <dcterms:modified xsi:type="dcterms:W3CDTF">2014-04-29T12:00:06Z</dcterms:modified>
</cp:coreProperties>
</file>